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C9B"/>
    <a:srgbClr val="BCC0C6"/>
    <a:srgbClr val="464C4A"/>
    <a:srgbClr val="503934"/>
    <a:srgbClr val="7C4D25"/>
    <a:srgbClr val="2C3C4F"/>
    <a:srgbClr val="39464E"/>
    <a:srgbClr val="29C1AF"/>
    <a:srgbClr val="3CD6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/>
    <p:restoredTop sz="94599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4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73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74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10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0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4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5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93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None/>
            </a:pPr>
            <a:r>
              <a:rPr lang="el-GR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Μη Επανδρωμένα Εναέρια Οχήματα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875134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300" dirty="0" smtClean="0">
                <a:solidFill>
                  <a:srgbClr val="54BC9B"/>
                </a:solidFill>
              </a:rPr>
              <a:t>Κατασκευή</a:t>
            </a:r>
            <a:r>
              <a:rPr lang="pt-BR" sz="3000" b="1" spc="300" dirty="0" smtClean="0">
                <a:solidFill>
                  <a:srgbClr val="54BC9B"/>
                </a:solidFill>
              </a:rPr>
              <a:t>:</a:t>
            </a:r>
            <a:r>
              <a:rPr lang="el-GR" sz="3000" b="1" spc="300" dirty="0" smtClean="0">
                <a:solidFill>
                  <a:srgbClr val="54BC9B"/>
                </a:solidFill>
              </a:rPr>
              <a:t> Σύγκριση Επανδρωμένων και Μη Επανδρωμένων Οχημάτων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9148" y="1428736"/>
            <a:ext cx="825703" cy="76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34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Σύγκριση </a:t>
            </a:r>
            <a:r>
              <a:rPr lang="el-GR" sz="34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Επανδρωμένων και Μη Επανδρωμένων</a:t>
            </a: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772816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spc="100" dirty="0" smtClean="0">
                <a:solidFill>
                  <a:srgbClr val="54BC9B"/>
                </a:solidFill>
              </a:rPr>
              <a:t>Τα </a:t>
            </a:r>
            <a:r>
              <a:rPr lang="el-GR" sz="3000" b="1" spc="100" dirty="0" smtClean="0">
                <a:solidFill>
                  <a:srgbClr val="54BC9B"/>
                </a:solidFill>
              </a:rPr>
              <a:t>επανδρωμένα και μη επανδρωμένα αεροσκάφη του ίδιου τύπου γενικά έχουν αναγνωρίσιμα </a:t>
            </a:r>
            <a:r>
              <a:rPr lang="el-GR" sz="3000" b="1" spc="100" dirty="0" smtClean="0">
                <a:solidFill>
                  <a:schemeClr val="bg1"/>
                </a:solidFill>
              </a:rPr>
              <a:t>παρόμοια φυσικά </a:t>
            </a:r>
            <a:r>
              <a:rPr lang="el-GR" sz="3000" b="1" spc="100" dirty="0" smtClean="0">
                <a:solidFill>
                  <a:schemeClr val="bg1"/>
                </a:solidFill>
              </a:rPr>
              <a:t>χαρακτηριστικά</a:t>
            </a:r>
            <a:r>
              <a:rPr lang="el-GR" sz="3000" b="1" spc="100" dirty="0" smtClean="0">
                <a:solidFill>
                  <a:srgbClr val="54BC9B"/>
                </a:solidFill>
              </a:rPr>
              <a:t>.</a:t>
            </a:r>
            <a:br>
              <a:rPr lang="el-GR" sz="3000" b="1" spc="100" dirty="0" smtClean="0">
                <a:solidFill>
                  <a:srgbClr val="54BC9B"/>
                </a:solidFill>
              </a:rPr>
            </a:br>
            <a:endParaRPr lang="pt-BR" sz="3000" b="1" spc="100" dirty="0" smtClean="0">
              <a:solidFill>
                <a:srgbClr val="54BC9B"/>
              </a:solidFill>
            </a:endParaRPr>
          </a:p>
          <a:p>
            <a:r>
              <a:rPr lang="el-GR" sz="3000" b="1" spc="100" dirty="0" smtClean="0">
                <a:solidFill>
                  <a:srgbClr val="54BC9B"/>
                </a:solidFill>
              </a:rPr>
              <a:t>Οι </a:t>
            </a:r>
            <a:r>
              <a:rPr lang="el-GR" sz="3000" b="1" spc="100" dirty="0" smtClean="0">
                <a:solidFill>
                  <a:srgbClr val="54BC9B"/>
                </a:solidFill>
              </a:rPr>
              <a:t>κυριότερες εξαιρέσεις είναι το σύστημα ελέγχου του θαλάμου διακυβέρνησης και του περιβάλλοντος ή </a:t>
            </a:r>
            <a:r>
              <a:rPr lang="el-GR" sz="3000" b="1" spc="100" dirty="0" smtClean="0">
                <a:solidFill>
                  <a:srgbClr val="54BC9B"/>
                </a:solidFill>
              </a:rPr>
              <a:t>συστήματος </a:t>
            </a:r>
            <a:r>
              <a:rPr lang="el-GR" sz="3000" b="1" spc="100" dirty="0" smtClean="0">
                <a:solidFill>
                  <a:srgbClr val="54BC9B"/>
                </a:solidFill>
              </a:rPr>
              <a:t>υποστήριξης της ζωής.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9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928662" y="3500438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spc="100" dirty="0" smtClean="0">
                <a:solidFill>
                  <a:srgbClr val="BCC0C6"/>
                </a:solidFill>
              </a:rPr>
              <a:t/>
            </a:r>
            <a:br>
              <a:rPr lang="el-GR" sz="3000" b="1" spc="100" dirty="0" smtClean="0">
                <a:solidFill>
                  <a:srgbClr val="BCC0C6"/>
                </a:solidFill>
              </a:rPr>
            </a:br>
            <a:r>
              <a:rPr lang="el-GR" sz="3000" b="1" spc="1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Ορισμένα UAV φέρουν ωφέλιμα φορτία (όπως κάμερα) που ζυγίζουν σημαντικά λιγότερο από έναν ενήλικα άνθρωπο και ως εκ τούτου μπορεί να είναι σημαντικά μικρότερα.</a:t>
            </a:r>
            <a:endParaRPr lang="pt-BR" sz="3000" b="1" spc="1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2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34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Σύγκριση </a:t>
            </a:r>
            <a:r>
              <a:rPr lang="el-GR" sz="34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Επανδρωμένων και Μη Επανδρωμένων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2910" y="1606341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spc="100" dirty="0" smtClean="0">
                <a:solidFill>
                  <a:srgbClr val="54BC9B"/>
                </a:solidFill>
              </a:rPr>
              <a:t>Τα μικρά μη στρατιωτικά UAV δεν έχουν </a:t>
            </a:r>
            <a:r>
              <a:rPr lang="el-GR" sz="2800" b="1" spc="100" dirty="0" smtClean="0">
                <a:solidFill>
                  <a:srgbClr val="54BC9B"/>
                </a:solidFill>
              </a:rPr>
              <a:t>συστήματα </a:t>
            </a:r>
            <a:r>
              <a:rPr lang="el-GR" sz="2800" b="1" spc="100" dirty="0" smtClean="0">
                <a:solidFill>
                  <a:srgbClr val="54BC9B"/>
                </a:solidFill>
              </a:rPr>
              <a:t>ζωτικής σημασίας και μπορούν έτσι να κατασκευαστούν από ελαφρύτερα αλλά λιγότερο ανθεκτικά υλικά και σχήματα και μπορούν να χρησιμοποιούν </a:t>
            </a:r>
            <a:r>
              <a:rPr lang="el-GR" sz="2800" b="1" spc="100" dirty="0" smtClean="0">
                <a:solidFill>
                  <a:srgbClr val="54BC9B"/>
                </a:solidFill>
              </a:rPr>
              <a:t>ηλεκτρονικά </a:t>
            </a:r>
            <a:r>
              <a:rPr lang="el-GR" sz="2800" b="1" spc="100" dirty="0" smtClean="0">
                <a:solidFill>
                  <a:srgbClr val="54BC9B"/>
                </a:solidFill>
              </a:rPr>
              <a:t>συστήματα ελέγχου που έχουν υποστεί </a:t>
            </a:r>
            <a:r>
              <a:rPr lang="el-GR" sz="2800" b="1" spc="100" dirty="0" smtClean="0">
                <a:solidFill>
                  <a:srgbClr val="54BC9B"/>
                </a:solidFill>
              </a:rPr>
              <a:t>λιγότερες δοκιμές</a:t>
            </a:r>
            <a:r>
              <a:rPr lang="el-GR" sz="2800" b="1" spc="100" dirty="0" smtClean="0">
                <a:solidFill>
                  <a:srgbClr val="54BC9B"/>
                </a:solidFill>
              </a:rPr>
              <a:t>.</a:t>
            </a:r>
            <a:endParaRPr lang="pt-BR" sz="2800" b="1" spc="100" dirty="0">
              <a:solidFill>
                <a:srgbClr val="54BC9B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4500570"/>
            <a:ext cx="2987285" cy="1991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BC9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9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l-G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Σύγκριση Επανδρωμένων και Μη Επανδρωμένων</a:t>
            </a:r>
            <a:endParaRPr lang="pt-BR" sz="3600" u="sng" dirty="0" smtClean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969321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spc="100" dirty="0" smtClean="0">
                <a:solidFill>
                  <a:srgbClr val="54BC9B"/>
                </a:solidFill>
              </a:rPr>
              <a:t>Για τα μικρά </a:t>
            </a:r>
            <a:r>
              <a:rPr lang="el-GR" sz="3000" b="1" spc="100" dirty="0" err="1" smtClean="0">
                <a:solidFill>
                  <a:srgbClr val="54BC9B"/>
                </a:solidFill>
              </a:rPr>
              <a:t>UAVs</a:t>
            </a:r>
            <a:r>
              <a:rPr lang="el-GR" sz="3000" b="1" spc="100" dirty="0" smtClean="0">
                <a:solidFill>
                  <a:srgbClr val="54BC9B"/>
                </a:solidFill>
              </a:rPr>
              <a:t>, ο σχεδιασμός </a:t>
            </a:r>
            <a:r>
              <a:rPr lang="el-GR" sz="3000" b="1" spc="100" dirty="0" err="1" smtClean="0">
                <a:solidFill>
                  <a:srgbClr val="54BC9B"/>
                </a:solidFill>
              </a:rPr>
              <a:t>quadcopter</a:t>
            </a:r>
            <a:r>
              <a:rPr lang="el-GR" sz="3000" b="1" spc="100" dirty="0" smtClean="0">
                <a:solidFill>
                  <a:srgbClr val="54BC9B"/>
                </a:solidFill>
              </a:rPr>
              <a:t> έχει γίνει δημοφιλής, αν και αυτή η διάταξη σπάνια χρησιμοποιείται για επανδρωμένα αεροσκάφη.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620" y="4000504"/>
            <a:ext cx="4572000" cy="2472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BC9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80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Σύγκριση </a:t>
            </a:r>
            <a:r>
              <a:rPr lang="el-G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Επανδρωμένων και Μη Επανδρωμένων</a:t>
            </a:r>
            <a:endParaRPr lang="pt-BR" sz="3600" u="sng" dirty="0" smtClean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0368" y="2636912"/>
            <a:ext cx="822643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800" b="1" spc="100" dirty="0" smtClean="0">
                <a:solidFill>
                  <a:srgbClr val="54BC9B"/>
                </a:solidFill>
              </a:rPr>
              <a:t>Για </a:t>
            </a:r>
            <a:r>
              <a:rPr lang="el-GR" sz="3800" b="1" spc="100" dirty="0" smtClean="0">
                <a:solidFill>
                  <a:srgbClr val="54BC9B"/>
                </a:solidFill>
              </a:rPr>
              <a:t>απομακρυσμένο έλεγχο του ανθρώπου, μια </a:t>
            </a:r>
            <a:r>
              <a:rPr lang="el-GR" sz="3800" b="1" spc="100" dirty="0" smtClean="0">
                <a:solidFill>
                  <a:schemeClr val="bg1"/>
                </a:solidFill>
              </a:rPr>
              <a:t>κάμερα</a:t>
            </a:r>
            <a:r>
              <a:rPr lang="el-GR" sz="3800" b="1" spc="100" dirty="0" smtClean="0">
                <a:solidFill>
                  <a:srgbClr val="54BC9B"/>
                </a:solidFill>
              </a:rPr>
              <a:t> και μια </a:t>
            </a:r>
            <a:r>
              <a:rPr lang="el-GR" sz="3800" b="1" spc="100" dirty="0" smtClean="0">
                <a:solidFill>
                  <a:schemeClr val="bg1"/>
                </a:solidFill>
              </a:rPr>
              <a:t>σύνδεση βίντεο</a:t>
            </a:r>
            <a:r>
              <a:rPr lang="el-GR" sz="3800" b="1" spc="100" dirty="0" smtClean="0">
                <a:solidFill>
                  <a:srgbClr val="54BC9B"/>
                </a:solidFill>
              </a:rPr>
              <a:t> σχεδόν πάντα αντικαθιστούν τα παράθυρα του πιλοτηρίου</a:t>
            </a:r>
            <a:endParaRPr lang="pt-BR" sz="3800" b="1" spc="100" dirty="0" smtClean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Σύγκριση </a:t>
            </a:r>
            <a:r>
              <a:rPr lang="el-G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Επανδρωμένων και Μη Επανδρωμένων</a:t>
            </a:r>
            <a:endParaRPr lang="pt-BR" sz="3600" u="sng" dirty="0" smtClean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2910" y="1608600"/>
            <a:ext cx="81032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spc="100" dirty="0" smtClean="0">
                <a:solidFill>
                  <a:srgbClr val="54BC9B"/>
                </a:solidFill>
              </a:rPr>
              <a:t>Οι </a:t>
            </a:r>
            <a:r>
              <a:rPr lang="el-GR" sz="2800" b="1" spc="100" dirty="0" smtClean="0">
                <a:solidFill>
                  <a:srgbClr val="54BC9B"/>
                </a:solidFill>
              </a:rPr>
              <a:t>ψηφιακές εντολές που μεταδίδονται με </a:t>
            </a:r>
            <a:r>
              <a:rPr lang="el-GR" sz="2800" b="1" spc="100" dirty="0" err="1" smtClean="0">
                <a:solidFill>
                  <a:srgbClr val="54BC9B"/>
                </a:solidFill>
              </a:rPr>
              <a:t>ραδιόκύμματα</a:t>
            </a:r>
            <a:r>
              <a:rPr lang="el-GR" sz="2800" b="1" spc="100" dirty="0" smtClean="0">
                <a:solidFill>
                  <a:srgbClr val="54BC9B"/>
                </a:solidFill>
              </a:rPr>
              <a:t> </a:t>
            </a:r>
            <a:r>
              <a:rPr lang="el-GR" sz="2800" b="1" spc="100" dirty="0" smtClean="0">
                <a:solidFill>
                  <a:srgbClr val="54BC9B"/>
                </a:solidFill>
              </a:rPr>
              <a:t>αντικαθιστούν τα φυσικά χειριστήρια πιλοτηρίου. Το λογισμικό αυτόματου πιλότου χρησιμοποιείται τόσο σε επανδρωμένα όσο και σε μη επανδρωμένα αεροσκάφη, με διαφορετικά σύνολα χαρακτηριστικών.</a:t>
            </a:r>
            <a:endParaRPr lang="pt-BR" sz="2800" b="1" spc="100" dirty="0">
              <a:solidFill>
                <a:srgbClr val="54BC9B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4500570"/>
            <a:ext cx="4516117" cy="1945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BC9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629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178</Words>
  <Application>Microsoft Macintosh PowerPoint</Application>
  <PresentationFormat>On-screen Show (4:3)</PresentationFormat>
  <Paragraphs>33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covan</cp:lastModifiedBy>
  <cp:revision>34</cp:revision>
  <dcterms:created xsi:type="dcterms:W3CDTF">2017-03-08T21:43:37Z</dcterms:created>
  <dcterms:modified xsi:type="dcterms:W3CDTF">2018-01-29T20:12:37Z</dcterms:modified>
</cp:coreProperties>
</file>